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830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94796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985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24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7356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88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378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84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554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125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ctrTitle"/>
          </p:nvPr>
        </p:nvSpPr>
        <p:spPr>
          <a:xfrm>
            <a:off x="685800" y="1768475"/>
            <a:ext cx="7772400" cy="17367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rgbClr val="00FF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9842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 b="0" i="0" u="none" strike="noStrike" cap="none" baseline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742950" marR="0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Wingdings"/>
              <a:buChar char="§"/>
              <a:defRPr sz="2800" b="0" i="0" u="none" strike="noStrike" cap="none" baseline="0"/>
            </a:lvl2pPr>
            <a:lvl3pPr marL="1143000" marR="0" indent="-155575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2400" b="0" i="0" u="none" strike="noStrike" cap="none" baseline="0"/>
            </a:lvl3pPr>
            <a:lvl4pPr marL="16002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Wingdings"/>
              <a:buChar char="§"/>
              <a:defRPr sz="2000" b="0" i="0" u="none" strike="noStrike" cap="none" baseline="0"/>
            </a:lvl4pPr>
            <a:lvl5pPr marL="2057400" marR="0" indent="-1682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2000" b="0" i="0" u="none" strike="noStrike" cap="none" baseline="0"/>
            </a:lvl5pPr>
            <a:lvl6pPr marL="2514600" marR="0" indent="-130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 b="0" i="0" u="none" strike="noStrike" cap="none" baseline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2971800" marR="0" indent="-130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 b="0" i="0" u="none" strike="noStrike" cap="none" baseline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429000" marR="0" indent="-130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 b="0" i="0" u="none" strike="noStrike" cap="none" baseline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3886200" marR="0" indent="-130175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 b="0" i="0" u="none" strike="noStrike" cap="none" baseline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title" idx="2"/>
          </p:nvPr>
        </p:nvSpPr>
        <p:spPr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65" name="Shape 165"/>
          <p:cNvSpPr txBox="1">
            <a:spLocks noGrp="1"/>
          </p:cNvSpPr>
          <p:nvPr>
            <p:ph type="dt" idx="10"/>
          </p:nvPr>
        </p:nvSpPr>
        <p:spPr>
          <a:xfrm>
            <a:off x="301625" y="6245225"/>
            <a:ext cx="2289174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000" b="0" i="0" u="none" strike="noStrike" cap="none"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6" name="Shape 1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000" b="0" i="0" u="none" strike="noStrike" cap="none"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289174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000" b="0" i="0" u="none" strike="noStrike" cap="none"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body" idx="3"/>
          </p:nvPr>
        </p:nvSpPr>
        <p:spPr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742950" indent="-10795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Wingdings"/>
              <a:buChar char="§"/>
              <a:defRPr sz="2800"/>
            </a:lvl2pPr>
            <a:lvl3pPr marL="1143000" indent="-155575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2400"/>
            </a:lvl3pPr>
            <a:lvl4pPr marL="1600200" indent="-1016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Wingdings"/>
              <a:buChar char="§"/>
              <a:defRPr sz="2000"/>
            </a:lvl4pPr>
            <a:lvl5pPr marL="2057400" indent="-168275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2000"/>
            </a:lvl5pPr>
            <a:lvl6pPr marL="2514600" indent="-130175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2971800" indent="-130175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429000" indent="-130175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3886200" indent="-130175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5053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328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742950" indent="-10795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Wingdings"/>
              <a:buChar char="§"/>
              <a:defRPr sz="2800"/>
            </a:lvl2pPr>
            <a:lvl3pPr marL="1143000" indent="-155575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2400"/>
            </a:lvl3pPr>
            <a:lvl4pPr marL="1600200" indent="-1016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Wingdings"/>
              <a:buChar char="§"/>
              <a:defRPr sz="2000"/>
            </a:lvl4pPr>
            <a:lvl5pPr marL="2057400" indent="-168275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2000"/>
            </a:lvl5pPr>
            <a:lvl6pPr marL="2514600" indent="-130175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2971800" indent="-130175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429000" indent="-130175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3886200" indent="-130175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dt" idx="10"/>
          </p:nvPr>
        </p:nvSpPr>
        <p:spPr>
          <a:xfrm>
            <a:off x="301625" y="6245225"/>
            <a:ext cx="2289174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000" b="0" i="0" u="none" strike="noStrike" cap="none"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defRPr sz="1000" b="0" i="0" u="none" strike="noStrike" cap="none"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74" name="Shape 1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289174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000" b="0" i="0" u="none" strike="noStrike" cap="none"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815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705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163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473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384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99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95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1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07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45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ctrTitle"/>
          </p:nvPr>
        </p:nvSpPr>
        <p:spPr>
          <a:xfrm>
            <a:off x="685800" y="1768474"/>
            <a:ext cx="7772400" cy="28846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Tahoma"/>
              <a:buNone/>
            </a:pPr>
            <a:r>
              <a:rPr lang="en-US" sz="6600" b="0" i="0" u="none" strike="noStrike" cap="none" baseline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Види</a:t>
            </a:r>
            <a:r>
              <a:rPr lang="en-US" sz="6600" b="0" i="0" u="none" strike="noStrike" cap="none" baseline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6600" b="0" i="0" u="none" strike="noStrike" cap="none" baseline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6600" b="0" i="0" u="none" strike="noStrike" cap="none" baseline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6600" b="0" i="0" u="none" strike="noStrike" cap="none" baseline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класифікація</a:t>
            </a:r>
            <a:r>
              <a:rPr lang="en-US" sz="6600" b="0" i="0" u="none" strike="noStrike" cap="none" baseline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6600" b="0" i="0" u="none" strike="noStrike" cap="none" baseline="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endParaRPr lang="en-US" sz="6600" b="0" i="0" u="none" strike="noStrike" cap="none" baseline="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ahoma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7164288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Реквізити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розташування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b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</a:b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організаційно-розпорядчих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документах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</p:txBody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0" y="1412775"/>
            <a:ext cx="7308304" cy="518963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Державний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герб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України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Емблема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організації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Зображення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державних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нагород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Код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організації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Українським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класифікатором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(УКПО).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Код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Українським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класифікатором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управлінської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документації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(УКУД).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міністерства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відомства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вищої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організації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замовника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Повна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організації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автора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структурного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підрозділу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323850" y="0"/>
            <a:ext cx="6840438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Реквізити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розташування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b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</a:b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організаційно-розпорядчих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документах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179512" y="1628799"/>
            <a:ext cx="7632848" cy="522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Індекс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зв'язку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поштова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телеграфна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адреса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номер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телетайпа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абонентського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телеграфу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номер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телефону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факсу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номер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рахунка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банку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Дата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Індекс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Посилання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індекс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дату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вхідного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Місце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складання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видання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Гриф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обмеження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доступу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Адресат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Гриф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затвердження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Резолюція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endParaRPr lang="en-US" sz="2800" b="0" i="0" u="none" strike="noStrike" cap="none" baseline="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323850" y="0"/>
            <a:ext cx="6984454" cy="14847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Реквізити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розташування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b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</a:b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організаційно-розпорядчих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документах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</p:txBody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323850" y="1484784"/>
            <a:ext cx="8820150" cy="53732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Заголовок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тексту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контроль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Текст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наявність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додатка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Підпис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Гриф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погодження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Візи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Печатка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засвідчення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копій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Прізвище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виконавця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номер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його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телефону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направлення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його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справи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перенесення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відомостей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машинний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носій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надходження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endParaRPr lang="en-US" sz="2400" b="0" i="0" u="none" strike="noStrike" cap="none" baseline="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251520" y="764704"/>
            <a:ext cx="7128792" cy="59043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обов'язкових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у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разі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потреби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може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бути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доповнений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такими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відомостями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виконавці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розписка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виконавця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одержання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хід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додатки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Розрізняють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два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основні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формулярів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з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поздовжнім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кутовим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розміщенням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різних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типах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неоднаковий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Він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залежить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змісту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призначення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способу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обробки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Кожному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відведене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певне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місце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робить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зручними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для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зорового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сприйняття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спрощує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опрацювання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179512" y="0"/>
            <a:ext cx="7128792" cy="2781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2800" b="1" i="1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друкована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стандартна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форма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реквізитами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що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містять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постійну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інформацію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Бланки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заповнюють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конкретними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відомостями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Найпоширенішими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є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бланки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актів</a:t>
            </a:r>
            <a:r>
              <a:rPr lang="en-US" sz="2800" b="0" i="0" u="none" strike="noStrike" cap="none" baseline="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наказів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протоколів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листів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179512" y="2781301"/>
            <a:ext cx="7704856" cy="39600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Трафаретний</a:t>
            </a:r>
            <a:r>
              <a:rPr lang="en-US" sz="28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текст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дослівне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відтворення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постійної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інформації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однотипної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групи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пропусками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для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подальшого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заповнення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конкретного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Застосування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бланків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час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складання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підвищує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культуру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ділового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спілкування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надає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інформації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офіційного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характеру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323528" y="188911"/>
            <a:ext cx="7344816" cy="66690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Для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високим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рівнем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стандартизації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друкарським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іншим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способом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виготовляють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бланки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які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містять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трафаретний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текст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Бланки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виготовляють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згідно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вимогами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державних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стандартів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Примірної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інструкції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діловодства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у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міністерствах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інших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центральних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органах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виконавчої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влади</a:t>
            </a:r>
            <a:r>
              <a:rPr lang="en-US" sz="3200" b="0" i="0" u="none" strike="noStrike" cap="none" baseline="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місцевих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органах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виконавчої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влади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17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жовтня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1997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року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обов'язковим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додержанням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правил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301625" y="188911"/>
            <a:ext cx="7150695" cy="66690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None/>
            </a:pPr>
            <a:r>
              <a:rPr lang="en-US" sz="3600" b="0" i="0" u="none" strike="noStrike" cap="none" baseline="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ВИДИ </a:t>
            </a:r>
            <a:r>
              <a:rPr lang="en-US" sz="3600" b="0" i="0" u="none" strike="noStrike" cap="none" baseline="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БЛАНКІВ: 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</a:t>
            </a:r>
            <a:r>
              <a:rPr lang="en-US" sz="2400" b="0" i="0" u="none" strike="noStrike" cap="none" baseline="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для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листів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загальний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для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інших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організаційно-розпорядчих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Виготовлення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конкретних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допускається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якщо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кількість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рік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перевищує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200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одиниць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заголовка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розмішуються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центрованим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(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початок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кінець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кожного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рядка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однаково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віддалені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меж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площі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паперовим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(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кожний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рядок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починається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лівої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межі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площі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способом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повинні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виготовлятися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друкарським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способом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білому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папері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папері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світлих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тонів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фарбами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яскравого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кольору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0" y="0"/>
            <a:ext cx="7020272" cy="2132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основний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ділового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мовлення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що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фіксує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передає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інформацію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підтверджує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її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достовірність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об'єктивність</a:t>
            </a:r>
            <a:endParaRPr lang="en-US" sz="3200" b="1" i="0" u="none" strike="noStrike" cap="none" baseline="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ahoma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301625" y="2132856"/>
            <a:ext cx="7798767" cy="453650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2400" b="1" i="1" u="sng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матеріальний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об'єкт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що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містить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у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зафіксованому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вигляді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інформацію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оформлений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у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заведеному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порядку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має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відповідно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чинного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законодавства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юридичну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силу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виконують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офіційну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ділову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оперативну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функції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оскільки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вони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писемний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доказ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джерело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відомостей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довідкового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характеру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Відтворюють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папері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фотоплівці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магнітній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перфострічці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дискеті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1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перфокарті</a:t>
            </a:r>
            <a:r>
              <a:rPr lang="en-US" sz="2400" b="1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практичній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діяльності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найчастіше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використовують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текстові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інформація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яких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фіксується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рукописним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машинописним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чи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друкарським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способом</a:t>
            </a:r>
            <a:r>
              <a:rPr lang="en-US" sz="240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301625" y="404812"/>
            <a:ext cx="7222703" cy="63365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Tahoma"/>
              <a:buNone/>
            </a:pPr>
            <a:r>
              <a:rPr lang="en-US" sz="2800" b="0" i="0" u="none" strike="noStrike" cap="none" baseline="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Організація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роботи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документами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діяльність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щодо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28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створення</a:t>
            </a:r>
            <a:r>
              <a:rPr lang="ru-RU" sz="2800" b="0" i="0" u="none" strike="noStrike" cap="none" baseline="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</a:t>
            </a:r>
            <a:r>
              <a:rPr lang="en-US" sz="2800" b="0" i="0" u="none" strike="noStrike" cap="none" baseline="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назива</a:t>
            </a:r>
            <a:r>
              <a:rPr lang="uk-UA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en-US" sz="2800" b="0" i="0" u="none" strike="noStrike" cap="none" baseline="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ться</a:t>
            </a:r>
            <a:r>
              <a:rPr lang="en-US" sz="2800" b="0" i="0" u="none" strike="noStrike" cap="none" baseline="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діловодством</a:t>
            </a:r>
            <a:r>
              <a:rPr lang="en-US" sz="28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Документування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управлінської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діяльності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полягає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у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фіксації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встановленими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правилами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паперових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магнітних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носіях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управлінських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дій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тобто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у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створенні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Підставою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для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створення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підприємствах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в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установах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є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необхідність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засвідчення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наявності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змісту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управлінських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дій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передавання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зберігання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використання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інформації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протягом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певного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часу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постійно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0" y="0"/>
            <a:ext cx="7092280" cy="9807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Види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визначають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ознаками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301625" y="1196752"/>
            <a:ext cx="7222703" cy="54726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найменуванням</a:t>
            </a:r>
            <a:r>
              <a:rPr lang="en-US" sz="28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заяви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листи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телеграми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довідки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службові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записки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інструкції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протоколи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походженням</a:t>
            </a:r>
            <a:r>
              <a:rPr lang="en-US" sz="28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службові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офіційні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 й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особисті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службові</a:t>
            </a:r>
            <a:r>
              <a:rPr lang="en-US" sz="28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створюються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організаціями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службовими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особами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представляють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Вони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оформляються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установленому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порядку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особисті</a:t>
            </a:r>
            <a:r>
              <a:rPr lang="en-US" sz="28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створюють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окремі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особи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поза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сферою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службової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діяльності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301625" y="228600"/>
            <a:ext cx="6862663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Види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визначають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ознаками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</p:txBody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301625" y="1371600"/>
            <a:ext cx="7366719" cy="5486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місцем</a:t>
            </a:r>
            <a:r>
              <a:rPr lang="en-US" sz="28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виникнення</a:t>
            </a:r>
            <a:r>
              <a:rPr lang="en-US" sz="28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внутрішні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зовнішні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внутрішні</a:t>
            </a:r>
            <a:r>
              <a:rPr lang="en-US" sz="28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мають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чинність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лише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всередині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тієї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організації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де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складено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зовнішні</a:t>
            </a:r>
            <a:r>
              <a:rPr lang="en-US" sz="28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є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результатом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спілкування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іншими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установами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організаціями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призначенням</a:t>
            </a:r>
            <a:r>
              <a:rPr lang="en-US" sz="28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організаційні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розпорядчі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довідково-інформаційні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обліково-фінансові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господарсько-договірні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щодо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особового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складу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8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напрямком</a:t>
            </a:r>
            <a:r>
              <a:rPr lang="en-US" sz="28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8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вхідні</a:t>
            </a:r>
            <a:r>
              <a:rPr lang="en-US" sz="28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й </a:t>
            </a:r>
            <a:r>
              <a:rPr lang="en-US" sz="28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вихідні</a:t>
            </a:r>
            <a:r>
              <a:rPr lang="en-US" sz="28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endParaRPr lang="en-US" sz="2800" b="0" i="1" u="none" strike="noStrike" cap="none" baseline="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301625" y="228600"/>
            <a:ext cx="6790655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Види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визначають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ознаками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</p:txBody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301625" y="1371601"/>
            <a:ext cx="7654751" cy="54863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ct val="79166"/>
              <a:buFont typeface="Arial"/>
              <a:buChar char="•"/>
            </a:pPr>
            <a:r>
              <a:rPr lang="en-US" sz="20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формою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стандартні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типові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 й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індивідуальні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нестандартні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):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ct val="79166"/>
              <a:buFont typeface="Arial"/>
              <a:buChar char="•"/>
            </a:pP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стандартні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мають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однакову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заповнюються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певній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послідовності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суворо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визначеними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правилами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типові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листи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типові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інструкції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типові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положення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);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ct val="79166"/>
              <a:buFont typeface="Arial"/>
              <a:buChar char="•"/>
            </a:pP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індивідуальні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створюються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кожному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конкретному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випадку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для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розв'язання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окремих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ситуацій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друкують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пишуть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руки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протоколи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накази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заяви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);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ct val="79166"/>
              <a:buFont typeface="Arial"/>
              <a:buChar char="•"/>
            </a:pPr>
            <a:r>
              <a:rPr lang="en-US" sz="20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строками</a:t>
            </a:r>
            <a:r>
              <a:rPr lang="en-US" sz="20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виконання</a:t>
            </a:r>
            <a:r>
              <a:rPr lang="en-US" sz="20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звичайні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безстрокові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термінові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дуже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термінові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ct val="79166"/>
              <a:buFont typeface="Arial"/>
              <a:buChar char="•"/>
            </a:pP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звичайні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безстрокові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такі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виконуються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порядку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загальної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черги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ct val="79166"/>
              <a:buFont typeface="Arial"/>
              <a:buChar char="•"/>
            </a:pP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термінові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встановленим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строком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них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належать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також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є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терміновими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способом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відправлення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телеграма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телефонограма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).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Якщо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службовий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потребує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негайного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передання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тексту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може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здійснюватися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також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телефоном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телеграфом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телефаксом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ct val="79166"/>
              <a:buFont typeface="Arial"/>
              <a:buChar char="•"/>
            </a:pP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дуже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термінові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позначенням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xfrm>
            <a:off x="301625" y="228600"/>
            <a:ext cx="6934671" cy="6794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Види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визначають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ознаками</a:t>
            </a:r>
            <a:r>
              <a:rPr lang="en-US" sz="32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301625" y="1700808"/>
            <a:ext cx="7510735" cy="496827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ступенем</a:t>
            </a:r>
            <a:r>
              <a:rPr lang="en-US" sz="20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гласності</a:t>
            </a:r>
            <a:r>
              <a:rPr lang="en-US" sz="20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секретні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й </a:t>
            </a: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несекретні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(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для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службового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користування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). </a:t>
            </a: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Секретні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мають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угорі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праворуч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позначення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«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Секретно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».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Розголошення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змісту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такого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призводить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кримінальної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відповідальності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стадіями</a:t>
            </a:r>
            <a:r>
              <a:rPr lang="en-US" sz="20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створення</a:t>
            </a:r>
            <a:r>
              <a:rPr lang="en-US" sz="20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оригінали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копії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виписки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оригінал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основний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перший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єдиний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його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примірник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Він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має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підпис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керівника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й, у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разі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потреби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завірений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штампом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печаткою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копія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точне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відтворення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оригіналу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копії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обов'язково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робиться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помітка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«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Копія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» 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вгорі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праворуч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Листуючись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із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підприємствами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організаціями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установами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у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справах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завжди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залишають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потрібні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для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довідок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копії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Такі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копії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звуться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відпуском</a:t>
            </a:r>
            <a:r>
              <a:rPr lang="en-US" sz="20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Оригінал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копія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мають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однакову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юридичну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силу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endParaRPr lang="en-US" sz="2400" b="0" i="0" u="none" strike="noStrike" cap="none" baseline="0" dirty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301625" y="228600"/>
            <a:ext cx="6790655" cy="6080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Види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визначають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ознаками</a:t>
            </a:r>
            <a:r>
              <a:rPr lang="en-US" sz="32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</a:p>
        </p:txBody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301625" y="1628800"/>
            <a:ext cx="7366719" cy="48958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потреби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відтворити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не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весь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а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лише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його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частину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робиться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виписка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витяг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);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якщо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загублено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видається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його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другий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примірник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дублікат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Юридичне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оригінал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дублікат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рівноцінні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складністю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прості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односкладові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 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й 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складні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строками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зберігання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постійного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тривалого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(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понад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10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років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 і </a:t>
            </a:r>
            <a:r>
              <a:rPr lang="en-US" sz="2400" b="0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тимчасового</a:t>
            </a:r>
            <a:r>
              <a:rPr lang="en-US" sz="2400" b="0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(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10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років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зберігання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технікою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відтворення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рукописні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відтворені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механічним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способом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marL="0" marR="0" lvl="0" indent="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носієм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інформації</a:t>
            </a:r>
            <a:r>
              <a:rPr lang="en-US" sz="24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—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оформлені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папері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диску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фотоплівці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магнітній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стрічці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перфострічці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endParaRPr lang="en-US" sz="2400" b="0" i="0" u="none" strike="noStrike" cap="none" baseline="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ahoma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rgbClr val="F001E8"/>
            </a:gs>
          </a:gsLst>
          <a:lin ang="5400000" scaled="0"/>
        </a:gra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301625" y="228600"/>
            <a:ext cx="6934671" cy="6794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ahoma"/>
              <a:buNone/>
            </a:pPr>
            <a:r>
              <a:rPr lang="en-US" sz="40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Формуляр</a:t>
            </a:r>
            <a:r>
              <a:rPr lang="en-US" sz="4000" b="1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4000" b="1" i="0" u="none" strike="noStrike" cap="none" baseline="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4000" b="0" i="0" u="none" strike="noStrike" cap="none" baseline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</a:p>
        </p:txBody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0" y="908049"/>
            <a:ext cx="7812360" cy="5689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високим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рівнем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стандартизації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створюють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затвердженою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формою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тобто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відповідно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формуляра-зразка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Кожний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складається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окремих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елементів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які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називаються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реквізитами</a:t>
            </a:r>
            <a:r>
              <a:rPr lang="en-US" sz="32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Сукупність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реквізитів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розташованих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у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певній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послідовності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бланку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називається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1" i="1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формуляром</a:t>
            </a:r>
            <a:r>
              <a:rPr lang="en-US" sz="3200" b="1" i="1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Формуляр-зразок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модель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побудови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однотипних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3200" b="0" i="0" u="none" strike="noStrike" cap="none" baseline="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3200" b="0" i="0" u="none" strike="noStrike" cap="none" baseline="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1185</Words>
  <Application>Microsoft Office PowerPoint</Application>
  <PresentationFormat>Экран (4:3)</PresentationFormat>
  <Paragraphs>94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Види та класифікація документів</vt:lpstr>
      <vt:lpstr>Документ — основний вид ділового мовлення, що фіксує та передає інформацію, підтверджує її достовірність, об'єктивність</vt:lpstr>
      <vt:lpstr>Презентация PowerPoint</vt:lpstr>
      <vt:lpstr>Види документів визначають за ознаками:</vt:lpstr>
      <vt:lpstr>Види документів визначають за ознаками:</vt:lpstr>
      <vt:lpstr>Види документів визначають за ознаками:</vt:lpstr>
      <vt:lpstr>Види документів визначають за ознаками:</vt:lpstr>
      <vt:lpstr>Види документів визначають за ознаками:</vt:lpstr>
      <vt:lpstr>Формуляр документа </vt:lpstr>
      <vt:lpstr>Реквізити та їх розташування в  організаційно-розпорядчих документах:</vt:lpstr>
      <vt:lpstr>Реквізити та їх розташування в  організаційно-розпорядчих документах:</vt:lpstr>
      <vt:lpstr>Реквізити та їх розташування в  організаційно-розпорядчих документах:</vt:lpstr>
      <vt:lpstr>Презентация PowerPoint</vt:lpstr>
      <vt:lpstr>Бланк — це друкована стандартна форма документа з реквізитами, що містять постійну інформацію. Бланки заповнюють конкретними відомостями. Найпоширенішими є бланки актів, наказів, протоколів, листів.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Види та класифікація документів</dc:title>
  <dc:creator>admin</dc:creator>
  <cp:lastModifiedBy>Администратор</cp:lastModifiedBy>
  <cp:revision>24</cp:revision>
  <dcterms:modified xsi:type="dcterms:W3CDTF">2021-05-24T07:30:37Z</dcterms:modified>
</cp:coreProperties>
</file>